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33" autoAdjust="0"/>
  </p:normalViewPr>
  <p:slideViewPr>
    <p:cSldViewPr snapToGrid="0">
      <p:cViewPr>
        <p:scale>
          <a:sx n="90" d="100"/>
          <a:sy n="90" d="100"/>
        </p:scale>
        <p:origin x="12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9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032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308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11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319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169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420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57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392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162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09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8AB6-7907-4018-853A-A803DA27F9D1}" type="datetimeFigureOut">
              <a:rPr lang="en-CA" smtClean="0"/>
              <a:t>05/30/2019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493A-5C69-4A06-98B4-51430C4C0B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590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/>
          </p:cNvPicPr>
          <p:nvPr/>
        </p:nvPicPr>
        <p:blipFill rotWithShape="1">
          <a:blip r:embed="rId2" cstate="print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455"/>
          <a:stretch/>
        </p:blipFill>
        <p:spPr bwMode="auto">
          <a:xfrm>
            <a:off x="50864" y="-47626"/>
            <a:ext cx="1425514" cy="11961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515738"/>
              </p:ext>
            </p:extLst>
          </p:nvPr>
        </p:nvGraphicFramePr>
        <p:xfrm>
          <a:off x="22286" y="1909763"/>
          <a:ext cx="3298371" cy="333003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0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747">
                <a:tc>
                  <a:txBody>
                    <a:bodyPr/>
                    <a:lstStyle/>
                    <a:p>
                      <a:r>
                        <a:rPr lang="en-CA" sz="1200" b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White Bell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CA" sz="1200" b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$10.00    x _______  = $_____________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97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Green Bell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$25.00    x _______  = $_____________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11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Red Bell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$50.00    x _______  = $_____________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325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Blue Bell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$100.00 x _______  = $_____________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B="3600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98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Silver Bell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$250.00 x _______  = $_____________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384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Gold Bell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CA" sz="1200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$500.00 x _______  = $_____________</a:t>
                      </a:r>
                      <a:endParaRPr lang="en-CA" sz="1200" b="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177">
                <a:tc gridSpan="2"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500"/>
                        </a:spcAft>
                      </a:pPr>
                      <a:r>
                        <a:rPr lang="en-CA" sz="1250" b="1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  Total Bells Donated</a:t>
                      </a:r>
                      <a:r>
                        <a:rPr lang="en-CA" sz="1400" b="1" kern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:   ______</a:t>
                      </a:r>
                      <a:r>
                        <a:rPr lang="en-CA" sz="1400" b="1" kern="120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  </a:t>
                      </a:r>
                      <a:r>
                        <a:rPr lang="en-CA" sz="12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Traditional Arabic" panose="02020603050405020304" pitchFamily="18" charset="-78"/>
                        </a:rPr>
                        <a:t>= $_____________</a:t>
                      </a:r>
                    </a:p>
                    <a:p>
                      <a:pPr marL="0" algn="ctr" defTabSz="685800" rtl="0" eaLnBrk="1" latinLnBrk="0" hangingPunct="1"/>
                      <a:r>
                        <a:rPr lang="en-CA" sz="1000" b="0" i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Traditional Arabic" panose="02020603050405020304" pitchFamily="18" charset="-78"/>
                        </a:rPr>
                        <a:t>(All gifts will be receipted</a:t>
                      </a:r>
                      <a:r>
                        <a:rPr lang="en-CA" sz="1000" b="0" i="1" kern="12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Traditional Arabic" panose="02020603050405020304" pitchFamily="18" charset="-78"/>
                        </a:rPr>
                        <a:t> for income tax purposes)</a:t>
                      </a:r>
                      <a:endParaRPr lang="en-CA" sz="1000" b="0" i="1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b="1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857603"/>
              </p:ext>
            </p:extLst>
          </p:nvPr>
        </p:nvGraphicFramePr>
        <p:xfrm>
          <a:off x="212268" y="-1"/>
          <a:ext cx="2911931" cy="979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1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79715">
                <a:tc>
                  <a:txBody>
                    <a:bodyPr/>
                    <a:lstStyle/>
                    <a:p>
                      <a:pPr lvl="3" algn="ctr"/>
                      <a:endParaRPr lang="en-CA" sz="1800" b="0" i="0" kern="1200" dirty="0">
                        <a:solidFill>
                          <a:schemeClr val="tx1"/>
                        </a:solidFill>
                        <a:latin typeface="AR DECODE" panose="02000000000000000000" pitchFamily="2" charset="0"/>
                        <a:ea typeface="+mn-ea"/>
                        <a:cs typeface="+mn-cs"/>
                      </a:endParaRPr>
                    </a:p>
                    <a:p>
                      <a:pPr lvl="1" algn="ctr"/>
                      <a:endParaRPr lang="en-CA" sz="1200" i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532021"/>
              </p:ext>
            </p:extLst>
          </p:nvPr>
        </p:nvGraphicFramePr>
        <p:xfrm>
          <a:off x="3762375" y="1"/>
          <a:ext cx="3095626" cy="1043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5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604">
                <a:tc>
                  <a:txBody>
                    <a:bodyPr/>
                    <a:lstStyle/>
                    <a:p>
                      <a:pPr algn="r"/>
                      <a:endParaRPr lang="en-CA" sz="850" dirty="0">
                        <a:latin typeface="Cambria" panose="02040503050406030204" pitchFamily="18" charset="0"/>
                      </a:endParaRPr>
                    </a:p>
                    <a:p>
                      <a:pPr algn="r"/>
                      <a:r>
                        <a:rPr lang="en-CA" sz="900" dirty="0" err="1">
                          <a:latin typeface="Cambria" panose="02040503050406030204" pitchFamily="18" charset="0"/>
                          <a:cs typeface="Aparajita" panose="020B0604020202020204" pitchFamily="34" charset="0"/>
                        </a:rPr>
                        <a:t>Northside</a:t>
                      </a:r>
                      <a:r>
                        <a:rPr lang="en-CA" sz="900" dirty="0">
                          <a:latin typeface="Cambria" panose="02040503050406030204" pitchFamily="18" charset="0"/>
                          <a:cs typeface="Aparajita" panose="020B0604020202020204" pitchFamily="34" charset="0"/>
                        </a:rPr>
                        <a:t> Community Guest Home Foundation</a:t>
                      </a:r>
                    </a:p>
                    <a:p>
                      <a:pPr algn="r"/>
                      <a:r>
                        <a:rPr lang="en-CA" sz="900" dirty="0">
                          <a:latin typeface="Cambria" panose="02040503050406030204" pitchFamily="18" charset="0"/>
                          <a:cs typeface="Aparajita" panose="020B0604020202020204" pitchFamily="34" charset="0"/>
                        </a:rPr>
                        <a:t>11 Queen Street</a:t>
                      </a:r>
                    </a:p>
                    <a:p>
                      <a:pPr algn="r"/>
                      <a:r>
                        <a:rPr lang="en-CA" sz="900" dirty="0">
                          <a:latin typeface="Cambria" panose="02040503050406030204" pitchFamily="18" charset="0"/>
                          <a:cs typeface="Aparajita" panose="020B0604020202020204" pitchFamily="34" charset="0"/>
                        </a:rPr>
                        <a:t>North Sydney, NS  B2A</a:t>
                      </a:r>
                      <a:r>
                        <a:rPr lang="en-CA" sz="900" baseline="0" dirty="0">
                          <a:latin typeface="Cambria" panose="02040503050406030204" pitchFamily="18" charset="0"/>
                          <a:cs typeface="Aparajita" panose="020B0604020202020204" pitchFamily="34" charset="0"/>
                        </a:rPr>
                        <a:t> 1A2</a:t>
                      </a:r>
                    </a:p>
                    <a:p>
                      <a:pPr algn="r"/>
                      <a:r>
                        <a:rPr lang="en-CA" sz="900" baseline="0" dirty="0">
                          <a:latin typeface="Cambria" panose="02040503050406030204" pitchFamily="18" charset="0"/>
                          <a:cs typeface="Aparajita" panose="020B0604020202020204" pitchFamily="34" charset="0"/>
                        </a:rPr>
                        <a:t>Telephone:  (902)794-4733 ext. 229    Fax:  (902)794-9021</a:t>
                      </a:r>
                    </a:p>
                    <a:p>
                      <a:pPr algn="r"/>
                      <a:r>
                        <a:rPr lang="en-CA" sz="900" u="sng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Aparajita" panose="020B0604020202020204" pitchFamily="34" charset="0"/>
                        </a:rPr>
                        <a:t>haileymarinelli@northsideguesthome.com</a:t>
                      </a:r>
                    </a:p>
                    <a:p>
                      <a:pPr algn="r"/>
                      <a:r>
                        <a:rPr lang="en-CA" sz="900" u="sng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Aparajita" panose="020B0604020202020204" pitchFamily="34" charset="0"/>
                        </a:rPr>
                        <a:t>www.northsideguesthome.com/foundation</a:t>
                      </a:r>
                      <a:endParaRPr lang="en-CA" sz="900" u="sng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428779"/>
              </p:ext>
            </p:extLst>
          </p:nvPr>
        </p:nvGraphicFramePr>
        <p:xfrm>
          <a:off x="0" y="1189681"/>
          <a:ext cx="6858000" cy="701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4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</a:pPr>
                      <a:r>
                        <a:rPr lang="en-CA" sz="16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AngsanaUPC" panose="02020603050405020304" pitchFamily="18" charset="-34"/>
                        </a:rPr>
                        <a:t>CHRISTMAS</a:t>
                      </a:r>
                      <a:r>
                        <a:rPr lang="en-CA" sz="1600" b="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CA" sz="1600" b="1" i="1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AngsanaUPC" panose="02020603050405020304" pitchFamily="18" charset="-34"/>
                        </a:rPr>
                        <a:t>“Bells of Care”</a:t>
                      </a:r>
                      <a:r>
                        <a:rPr lang="en-CA" sz="1600" b="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AngsanaUPC" panose="02020603050405020304" pitchFamily="18" charset="-34"/>
                        </a:rPr>
                        <a:t> Form</a:t>
                      </a:r>
                    </a:p>
                    <a:p>
                      <a:pPr algn="ctr"/>
                      <a:r>
                        <a:rPr lang="en-CA" sz="1100" b="0" i="1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AngsanaUPC" panose="02020603050405020304" pitchFamily="18" charset="-34"/>
                        </a:rPr>
                        <a:t>All bells will be created at the Guest Home and can be donated by filling out the information below:</a:t>
                      </a:r>
                    </a:p>
                    <a:p>
                      <a:pPr algn="ctr"/>
                      <a:endParaRPr lang="en-CA" sz="1100" b="0" i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AngsanaUPC" panose="02020603050405020304" pitchFamily="18" charset="-34"/>
                      </a:endParaRPr>
                    </a:p>
                  </a:txBody>
                  <a:tcPr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883841"/>
              </p:ext>
            </p:extLst>
          </p:nvPr>
        </p:nvGraphicFramePr>
        <p:xfrm>
          <a:off x="-16837" y="5254844"/>
          <a:ext cx="6858000" cy="136401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2009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2000"/>
                        </a:spcBef>
                        <a:spcAft>
                          <a:spcPts val="5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CA" sz="1200" b="0" baseline="0" dirty="0">
                          <a:latin typeface="Helvetica" panose="020B0504020202030204" pitchFamily="34" charset="0"/>
                          <a:sym typeface="Webdings" panose="05030102010509060703" pitchFamily="18" charset="2"/>
                        </a:rPr>
                        <a:t>  </a:t>
                      </a:r>
                      <a:r>
                        <a:rPr lang="en-CA" sz="1200" b="0" u="sng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Attending</a:t>
                      </a:r>
                      <a:r>
                        <a:rPr lang="en-CA" sz="1200" b="0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CA" sz="900" b="0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____________</a:t>
                      </a:r>
                      <a:r>
                        <a:rPr lang="en-CA" sz="900" b="1" u="sng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(#</a:t>
                      </a:r>
                      <a:r>
                        <a:rPr lang="en-CA" sz="600" b="1" u="sng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of people attending</a:t>
                      </a:r>
                      <a:r>
                        <a:rPr lang="en-CA" sz="900" b="1" u="sng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)</a:t>
                      </a:r>
                      <a:r>
                        <a:rPr lang="en-CA" sz="1200" b="1" u="sng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en-CA" sz="1200" b="1" i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November 28</a:t>
                      </a:r>
                      <a:r>
                        <a:rPr lang="en-CA" sz="1200" b="1" i="0" baseline="3000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th</a:t>
                      </a:r>
                      <a:r>
                        <a:rPr lang="en-CA" sz="1200" b="1" i="0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 Christmas Celebration </a:t>
                      </a:r>
                      <a:r>
                        <a:rPr lang="en-CA" sz="1200" b="0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at 6:30 pm.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CA" sz="1200" b="0" u="sng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Not Attending</a:t>
                      </a:r>
                      <a:r>
                        <a:rPr lang="en-CA" sz="1200" b="0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         </a:t>
                      </a:r>
                      <a:r>
                        <a:rPr lang="en-CA" sz="1200" b="0" u="sng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Unsure</a:t>
                      </a:r>
                      <a:r>
                        <a:rPr lang="en-CA" sz="1200" b="0" baseline="0" dirty="0"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       </a:t>
                      </a:r>
                      <a:r>
                        <a:rPr lang="en-CA" sz="700" b="1" u="sng" baseline="0" dirty="0">
                          <a:highlight>
                            <a:srgbClr val="FFFF00"/>
                          </a:highlight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(please ensure you check one of the boxes, this will allow us to have proper seating available</a:t>
                      </a:r>
                      <a:r>
                        <a:rPr lang="en-CA" sz="800" b="1" u="sng" baseline="0" dirty="0">
                          <a:highlight>
                            <a:srgbClr val="FFFF00"/>
                          </a:highlight>
                          <a:latin typeface="Helvetica" panose="020B0504020202030204" pitchFamily="34" charset="0"/>
                          <a:cs typeface="Traditional Arabic" panose="02020603050405020304" pitchFamily="18" charset="-78"/>
                          <a:sym typeface="Wingdings" panose="05000000000000000000" pitchFamily="2" charset="2"/>
                        </a:rPr>
                        <a:t>)</a:t>
                      </a:r>
                      <a:endParaRPr lang="en-CA" sz="1200" b="1" u="sng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anose="020B0504020202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009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en-CA" sz="12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94156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86818"/>
              </p:ext>
            </p:extLst>
          </p:nvPr>
        </p:nvGraphicFramePr>
        <p:xfrm>
          <a:off x="3354524" y="1909766"/>
          <a:ext cx="3481705" cy="332603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81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CA" sz="1100" b="0" i="0" dirty="0"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CA" sz="1100" b="0" i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Donor Name: _______________________________________________</a:t>
                      </a:r>
                    </a:p>
                    <a:p>
                      <a:endParaRPr lang="en-CA" sz="1100" b="0" i="0" dirty="0"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  <a:p>
                      <a:r>
                        <a:rPr lang="en-CA" sz="1100" b="0" i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Donor Address </a:t>
                      </a:r>
                      <a:r>
                        <a:rPr lang="en-CA" sz="900" b="0" i="1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(Incl.</a:t>
                      </a:r>
                      <a:r>
                        <a:rPr lang="en-CA" sz="900" b="0" i="1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 Postal Code)</a:t>
                      </a:r>
                      <a:r>
                        <a:rPr lang="en-CA" sz="110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:  ___________________________</a:t>
                      </a:r>
                    </a:p>
                    <a:p>
                      <a:endParaRPr lang="en-CA" sz="1100" b="0" i="0" baseline="0" dirty="0"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  <a:p>
                      <a:r>
                        <a:rPr lang="en-CA" sz="110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______________________________________________________________</a:t>
                      </a:r>
                    </a:p>
                    <a:p>
                      <a:endParaRPr lang="en-CA" sz="1100" b="0" i="0" baseline="0" dirty="0"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  <a:p>
                      <a:r>
                        <a:rPr lang="en-CA" sz="110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______________________________________________________________</a:t>
                      </a:r>
                    </a:p>
                    <a:p>
                      <a:endParaRPr lang="en-CA" sz="1100" b="0" i="0" baseline="0" dirty="0"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  <a:p>
                      <a:r>
                        <a:rPr lang="en-CA" sz="110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______________________________________________________________</a:t>
                      </a:r>
                    </a:p>
                    <a:p>
                      <a:endParaRPr lang="en-CA" sz="1100" b="0" i="0" baseline="0" dirty="0"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  <a:p>
                      <a:r>
                        <a:rPr lang="en-CA" sz="110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Donor Phone #:  ___________________________________________</a:t>
                      </a:r>
                    </a:p>
                    <a:p>
                      <a:endParaRPr lang="en-CA" sz="1100" b="0" i="0" baseline="0" dirty="0"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  <a:p>
                      <a:r>
                        <a:rPr lang="en-CA" sz="110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Donor e-mail: ______________________________________________</a:t>
                      </a:r>
                    </a:p>
                    <a:p>
                      <a:endParaRPr lang="en-CA" sz="1100" b="0" i="0" baseline="0" dirty="0"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  <a:p>
                      <a:r>
                        <a:rPr lang="en-CA" sz="110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In Honour of:  ______________________________________________</a:t>
                      </a:r>
                    </a:p>
                    <a:p>
                      <a:r>
                        <a:rPr lang="en-CA" sz="110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           </a:t>
                      </a:r>
                      <a:r>
                        <a:rPr lang="en-CA" sz="900" b="0" i="1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or</a:t>
                      </a:r>
                    </a:p>
                    <a:p>
                      <a:r>
                        <a:rPr lang="en-CA" sz="110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In Memory of: </a:t>
                      </a:r>
                      <a:r>
                        <a:rPr lang="en-CA" sz="1350" b="0" i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 _____________________________________</a:t>
                      </a:r>
                      <a:endParaRPr lang="en-CA" sz="1350" b="0" i="0" dirty="0">
                        <a:solidFill>
                          <a:schemeClr val="bg1">
                            <a:lumMod val="50000"/>
                          </a:schemeClr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125497"/>
              </p:ext>
            </p:extLst>
          </p:nvPr>
        </p:nvGraphicFramePr>
        <p:xfrm>
          <a:off x="0" y="5998028"/>
          <a:ext cx="6858000" cy="314597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5974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CA" sz="120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SEND</a:t>
                      </a:r>
                      <a:r>
                        <a:rPr lang="en-CA" sz="120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 YOUR DONATION AS A GIFT TO A LOVED ONE</a:t>
                      </a:r>
                      <a:r>
                        <a:rPr lang="en-CA" sz="1100" b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.   We will automatically send you a beautiful holiday greeting card indicating that we are the grateful recipient of a gift from you in honour of those you have indicated above.  </a:t>
                      </a:r>
                      <a:r>
                        <a:rPr lang="en-CA" sz="1000" b="0" i="1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</a:rPr>
                        <a:t>(Please feel free to use this card as a gift for your loved ones.)</a:t>
                      </a:r>
                    </a:p>
                    <a:p>
                      <a:pPr marL="0" lvl="0" indent="0" algn="l">
                        <a:spcAft>
                          <a:spcPts val="500"/>
                        </a:spcAft>
                        <a:buFont typeface="Webdings" panose="05030102010509060703" pitchFamily="18" charset="2"/>
                        <a:buNone/>
                      </a:pPr>
                      <a:r>
                        <a:rPr lang="en-CA" sz="115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  </a:t>
                      </a:r>
                      <a:r>
                        <a:rPr lang="en-CA" sz="1200" b="0" kern="12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Webdings" panose="05030102010509060703" pitchFamily="18" charset="2"/>
                        </a:rPr>
                        <a:t>    </a:t>
                      </a:r>
                      <a:r>
                        <a:rPr lang="en-CA" sz="1150" b="1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Please check here if you would like the gift card sent elsewhere</a:t>
                      </a:r>
                      <a:r>
                        <a:rPr lang="en-CA" sz="1200" b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 </a:t>
                      </a:r>
                      <a:r>
                        <a:rPr lang="en-CA" sz="900" b="0" i="1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(</a:t>
                      </a:r>
                      <a:r>
                        <a:rPr lang="en-CA" sz="900" b="0" i="1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ex</a:t>
                      </a:r>
                      <a:r>
                        <a:rPr lang="en-CA" sz="900" b="0" i="1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. Given to a Guest Home Resident) </a:t>
                      </a:r>
                    </a:p>
                    <a:p>
                      <a:pPr marL="342900" lvl="1" indent="0" algn="l">
                        <a:spcAft>
                          <a:spcPts val="1000"/>
                        </a:spcAft>
                        <a:buFont typeface="Webdings" panose="05030102010509060703" pitchFamily="18" charset="2"/>
                        <a:buNone/>
                      </a:pPr>
                      <a:r>
                        <a:rPr lang="en-CA" sz="1150" b="0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Please send my </a:t>
                      </a:r>
                      <a:r>
                        <a:rPr lang="en-CA" sz="1150" b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gift card to the following:</a:t>
                      </a:r>
                    </a:p>
                    <a:p>
                      <a:pPr marL="685800" lvl="2" indent="0">
                        <a:buFont typeface="Webdings" panose="05030102010509060703" pitchFamily="18" charset="2"/>
                        <a:buNone/>
                      </a:pPr>
                      <a:r>
                        <a:rPr lang="en-CA" sz="1200" b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Name: ______________________________________________________________________________________</a:t>
                      </a:r>
                    </a:p>
                    <a:p>
                      <a:pPr marL="685800" lvl="2" indent="0">
                        <a:buFont typeface="Webdings" panose="05030102010509060703" pitchFamily="18" charset="2"/>
                        <a:buNone/>
                      </a:pPr>
                      <a:endParaRPr lang="en-CA" sz="1200" b="0" baseline="0" dirty="0">
                        <a:latin typeface="Cambria" panose="02040503050406030204" pitchFamily="18" charset="0"/>
                        <a:cs typeface="Traditional Arabic" panose="02020603050405020304" pitchFamily="18" charset="-78"/>
                        <a:sym typeface="Webdings" panose="05030102010509060703" pitchFamily="18" charset="2"/>
                      </a:endParaRPr>
                    </a:p>
                    <a:p>
                      <a:pPr marL="685800" lvl="2" indent="0">
                        <a:spcAft>
                          <a:spcPts val="0"/>
                        </a:spcAft>
                        <a:buFont typeface="Webdings" panose="05030102010509060703" pitchFamily="18" charset="2"/>
                        <a:buNone/>
                      </a:pPr>
                      <a:r>
                        <a:rPr lang="en-CA" sz="1200" b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Address: ___________________________________________________________________________________</a:t>
                      </a:r>
                    </a:p>
                    <a:p>
                      <a:pPr marL="1028700" lvl="3" indent="0" algn="l">
                        <a:buFont typeface="Webdings" panose="05030102010509060703" pitchFamily="18" charset="2"/>
                        <a:buNone/>
                      </a:pPr>
                      <a:r>
                        <a:rPr lang="en-CA" sz="900" b="0" i="1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 </a:t>
                      </a:r>
                    </a:p>
                    <a:p>
                      <a:pPr marL="1028700" lvl="3" indent="0" algn="l">
                        <a:buFont typeface="Webdings" panose="05030102010509060703" pitchFamily="18" charset="2"/>
                        <a:buNone/>
                      </a:pPr>
                      <a:r>
                        <a:rPr lang="en-CA" sz="1000" b="0" i="1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(Please send this form to the Foundation Office – 11 Queen Street, North Sydney, NS  B2A 1A2)</a:t>
                      </a:r>
                    </a:p>
                    <a:p>
                      <a:pPr marL="1028700" lvl="3" indent="0" algn="l">
                        <a:buFont typeface="Webdings" panose="05030102010509060703" pitchFamily="18" charset="2"/>
                        <a:buNone/>
                      </a:pPr>
                      <a:endParaRPr lang="en-CA" sz="1400" b="0" i="1" baseline="0" dirty="0">
                        <a:latin typeface="Cambria" panose="02040503050406030204" pitchFamily="18" charset="0"/>
                        <a:cs typeface="Traditional Arabic" panose="02020603050405020304" pitchFamily="18" charset="-78"/>
                        <a:sym typeface="Webdings" panose="05030102010509060703" pitchFamily="18" charset="2"/>
                      </a:endParaRPr>
                    </a:p>
                    <a:p>
                      <a:pPr marL="342900" lvl="1" indent="0" algn="ctr">
                        <a:buFont typeface="Webdings" panose="05030102010509060703" pitchFamily="18" charset="2"/>
                        <a:buNone/>
                      </a:pPr>
                      <a:r>
                        <a:rPr lang="en-CA" sz="1100" b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If you would like to pay with cash or credit card or have any questions, please contact   </a:t>
                      </a:r>
                    </a:p>
                    <a:p>
                      <a:pPr marL="342900" lvl="1" indent="0" algn="ctr">
                        <a:buFont typeface="Webdings" panose="05030102010509060703" pitchFamily="18" charset="2"/>
                        <a:buNone/>
                      </a:pPr>
                      <a:r>
                        <a:rPr lang="en-CA" sz="1100" b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the </a:t>
                      </a:r>
                      <a:r>
                        <a:rPr lang="en-CA" sz="110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Foundation Office at 902-794-4733 ext. 229</a:t>
                      </a:r>
                    </a:p>
                    <a:p>
                      <a:pPr marL="342900" lvl="1" indent="0" algn="ctr">
                        <a:buFont typeface="Webdings" panose="05030102010509060703" pitchFamily="18" charset="2"/>
                        <a:buNone/>
                      </a:pPr>
                      <a:endParaRPr lang="en-CA" sz="1100" baseline="0" dirty="0">
                        <a:latin typeface="Cambria" panose="02040503050406030204" pitchFamily="18" charset="0"/>
                        <a:cs typeface="Traditional Arabic" panose="02020603050405020304" pitchFamily="18" charset="-78"/>
                        <a:sym typeface="Webdings" panose="05030102010509060703" pitchFamily="18" charset="2"/>
                      </a:endParaRPr>
                    </a:p>
                    <a:p>
                      <a:pPr marL="342900" lvl="1" indent="0" algn="ctr">
                        <a:buFont typeface="Webdings" panose="05030102010509060703" pitchFamily="18" charset="2"/>
                        <a:buNone/>
                      </a:pPr>
                      <a:r>
                        <a:rPr lang="en-CA" sz="105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FOR ONLINE DONATIONS – </a:t>
                      </a:r>
                      <a:r>
                        <a:rPr lang="en-CA" sz="1050" b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Please go to our website:</a:t>
                      </a:r>
                    </a:p>
                    <a:p>
                      <a:pPr marL="342900" lvl="1" indent="0" algn="ctr">
                        <a:buFont typeface="Webdings" panose="05030102010509060703" pitchFamily="18" charset="2"/>
                        <a:buNone/>
                      </a:pPr>
                      <a:r>
                        <a:rPr lang="en-CA" sz="1050" b="0" baseline="0" dirty="0">
                          <a:latin typeface="Cambria" panose="02040503050406030204" pitchFamily="18" charset="0"/>
                          <a:cs typeface="Traditional Arabic" panose="02020603050405020304" pitchFamily="18" charset="-78"/>
                          <a:sym typeface="Webdings" panose="05030102010509060703" pitchFamily="18" charset="2"/>
                        </a:rPr>
                        <a:t> www.northsideguesthome.com/foundation, click “Donate Now” and then click “Bells of Care” campaign.</a:t>
                      </a:r>
                      <a:endParaRPr lang="en-CA" sz="1050" b="0" i="0" dirty="0">
                        <a:latin typeface="Cambria" panose="020405030504060302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T="36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-21770" y="306362"/>
            <a:ext cx="2503714" cy="925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>
                <a:latin typeface="AR DECODE" panose="02000000000000000000" pitchFamily="2" charset="0"/>
              </a:rPr>
              <a:t>N</a:t>
            </a:r>
            <a:r>
              <a:rPr lang="en-CA" sz="1600" dirty="0">
                <a:latin typeface="AR DECODE" panose="02000000000000000000" pitchFamily="2" charset="0"/>
              </a:rPr>
              <a:t>orthside</a:t>
            </a:r>
            <a:r>
              <a:rPr lang="en-CA" sz="2000" dirty="0">
                <a:latin typeface="AR DECODE" panose="02000000000000000000" pitchFamily="2" charset="0"/>
              </a:rPr>
              <a:t>C</a:t>
            </a:r>
            <a:r>
              <a:rPr lang="en-CA" sz="1600" dirty="0">
                <a:latin typeface="AR DECODE" panose="02000000000000000000" pitchFamily="2" charset="0"/>
              </a:rPr>
              <a:t>ommunity</a:t>
            </a:r>
          </a:p>
          <a:p>
            <a:pPr algn="ctr">
              <a:spcAft>
                <a:spcPts val="500"/>
              </a:spcAft>
            </a:pPr>
            <a:r>
              <a:rPr lang="en-CA" sz="2000" dirty="0">
                <a:latin typeface="AR DECODE" panose="02000000000000000000" pitchFamily="2" charset="0"/>
              </a:rPr>
              <a:t>G</a:t>
            </a:r>
            <a:r>
              <a:rPr lang="en-CA" sz="1600" dirty="0">
                <a:latin typeface="AR DECODE" panose="02000000000000000000" pitchFamily="2" charset="0"/>
              </a:rPr>
              <a:t>uest </a:t>
            </a:r>
            <a:r>
              <a:rPr lang="en-CA" sz="2000" dirty="0">
                <a:latin typeface="AR DECODE" panose="02000000000000000000" pitchFamily="2" charset="0"/>
              </a:rPr>
              <a:t>H</a:t>
            </a:r>
            <a:r>
              <a:rPr lang="en-CA" sz="1600" dirty="0">
                <a:latin typeface="AR DECODE" panose="02000000000000000000" pitchFamily="2" charset="0"/>
              </a:rPr>
              <a:t>ome </a:t>
            </a:r>
            <a:r>
              <a:rPr lang="en-CA" sz="2000" dirty="0">
                <a:latin typeface="AR DECODE" panose="02000000000000000000" pitchFamily="2" charset="0"/>
              </a:rPr>
              <a:t>F</a:t>
            </a:r>
            <a:r>
              <a:rPr lang="en-CA" sz="1600" dirty="0">
                <a:latin typeface="AR DECODE" panose="02000000000000000000" pitchFamily="2" charset="0"/>
              </a:rPr>
              <a:t>oundation</a:t>
            </a:r>
          </a:p>
          <a:p>
            <a:pPr algn="ctr"/>
            <a:r>
              <a:rPr lang="en-CA" sz="800" i="1" dirty="0">
                <a:latin typeface="Cambria" panose="02040503050406030204" pitchFamily="18" charset="0"/>
                <a:cs typeface="Aparajita" panose="020B0604020202020204" pitchFamily="34" charset="0"/>
              </a:rPr>
              <a:t>Caring for the ones you love.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CEDC2A-DB70-45C0-9290-C1D6A72921B3}"/>
              </a:ext>
            </a:extLst>
          </p:cNvPr>
          <p:cNvSpPr/>
          <p:nvPr/>
        </p:nvSpPr>
        <p:spPr>
          <a:xfrm>
            <a:off x="212267" y="5648710"/>
            <a:ext cx="133109" cy="1331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2CAE7B-D75C-4A2D-AB44-A247B16B57A8}"/>
              </a:ext>
            </a:extLst>
          </p:cNvPr>
          <p:cNvSpPr/>
          <p:nvPr/>
        </p:nvSpPr>
        <p:spPr>
          <a:xfrm>
            <a:off x="212268" y="5386834"/>
            <a:ext cx="133109" cy="1331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89F3DD-6BDF-4B6A-85C5-E6ADCD204585}"/>
              </a:ext>
            </a:extLst>
          </p:cNvPr>
          <p:cNvSpPr/>
          <p:nvPr/>
        </p:nvSpPr>
        <p:spPr>
          <a:xfrm>
            <a:off x="1409823" y="5648710"/>
            <a:ext cx="133109" cy="1331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111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395</Words>
  <Application>Microsoft Office PowerPoint</Application>
  <PresentationFormat>Letter Paper (8.5x11 in)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AngsanaUPC</vt:lpstr>
      <vt:lpstr>AR DECODE</vt:lpstr>
      <vt:lpstr>Arial</vt:lpstr>
      <vt:lpstr>Calibri</vt:lpstr>
      <vt:lpstr>Calibri Light</vt:lpstr>
      <vt:lpstr>Cambria</vt:lpstr>
      <vt:lpstr>Helvetica</vt:lpstr>
      <vt:lpstr>Traditional Arabic</vt:lpstr>
      <vt:lpstr>Webdings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</dc:creator>
  <cp:lastModifiedBy>hailey sullivan</cp:lastModifiedBy>
  <cp:revision>49</cp:revision>
  <cp:lastPrinted>2018-11-23T14:45:44Z</cp:lastPrinted>
  <dcterms:created xsi:type="dcterms:W3CDTF">2015-09-18T19:27:22Z</dcterms:created>
  <dcterms:modified xsi:type="dcterms:W3CDTF">2019-05-30T14:51:51Z</dcterms:modified>
</cp:coreProperties>
</file>